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2" r:id="rId4"/>
    <p:sldId id="258" r:id="rId5"/>
    <p:sldId id="259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5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F4B7D8AC-2C25-4F3C-8309-A81281181C0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>
              <a:extLst>
                <a:ext uri="{FF2B5EF4-FFF2-40B4-BE49-F238E27FC236}">
                  <a16:creationId xmlns:a16="http://schemas.microsoft.com/office/drawing/2014/main" id="{4D8B51FE-26D0-406C-8D01-445D8545B7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cs-CZ" altLang="cs-CZ" sz="2400">
                <a:latin typeface="Times New Roman" panose="02020603050405020304" pitchFamily="18" charset="0"/>
              </a:endParaRPr>
            </a:p>
          </p:txBody>
        </p:sp>
        <p:sp>
          <p:nvSpPr>
            <p:cNvPr id="5124" name="Rectangle 4">
              <a:extLst>
                <a:ext uri="{FF2B5EF4-FFF2-40B4-BE49-F238E27FC236}">
                  <a16:creationId xmlns:a16="http://schemas.microsoft.com/office/drawing/2014/main" id="{2C8639CF-89A1-45E3-8989-2AB73C6434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altLang="cs-CZ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125" name="Group 5">
              <a:extLst>
                <a:ext uri="{FF2B5EF4-FFF2-40B4-BE49-F238E27FC236}">
                  <a16:creationId xmlns:a16="http://schemas.microsoft.com/office/drawing/2014/main" id="{783602DA-B6B6-4375-982B-2FF453C7B5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5126" name="Rectangle 6">
                <a:extLst>
                  <a:ext uri="{FF2B5EF4-FFF2-40B4-BE49-F238E27FC236}">
                    <a16:creationId xmlns:a16="http://schemas.microsoft.com/office/drawing/2014/main" id="{68190900-68CC-417F-82D9-BC2F0C508B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7" name="Rectangle 7">
                <a:extLst>
                  <a:ext uri="{FF2B5EF4-FFF2-40B4-BE49-F238E27FC236}">
                    <a16:creationId xmlns:a16="http://schemas.microsoft.com/office/drawing/2014/main" id="{3855B793-09F1-4975-B14B-E40EA8FC46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8" name="Rectangle 8">
                <a:extLst>
                  <a:ext uri="{FF2B5EF4-FFF2-40B4-BE49-F238E27FC236}">
                    <a16:creationId xmlns:a16="http://schemas.microsoft.com/office/drawing/2014/main" id="{ECE0BC25-549F-41B6-8DFE-4088AC3377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9" name="Rectangle 9">
                <a:extLst>
                  <a:ext uri="{FF2B5EF4-FFF2-40B4-BE49-F238E27FC236}">
                    <a16:creationId xmlns:a16="http://schemas.microsoft.com/office/drawing/2014/main" id="{CF2C9D8A-8E60-45B1-BD68-EC80D7BCC1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0" name="Rectangle 10">
                <a:extLst>
                  <a:ext uri="{FF2B5EF4-FFF2-40B4-BE49-F238E27FC236}">
                    <a16:creationId xmlns:a16="http://schemas.microsoft.com/office/drawing/2014/main" id="{E5CB19F8-705A-4908-83DC-A9AE2DB35D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1" name="Rectangle 11">
                <a:extLst>
                  <a:ext uri="{FF2B5EF4-FFF2-40B4-BE49-F238E27FC236}">
                    <a16:creationId xmlns:a16="http://schemas.microsoft.com/office/drawing/2014/main" id="{FB9E84E7-11EF-429F-AF12-48C6F3A958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2" name="Rectangle 12">
                <a:extLst>
                  <a:ext uri="{FF2B5EF4-FFF2-40B4-BE49-F238E27FC236}">
                    <a16:creationId xmlns:a16="http://schemas.microsoft.com/office/drawing/2014/main" id="{DFE1C32C-ED53-422B-9136-E71F78BAB9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3" name="Rectangle 13">
                <a:extLst>
                  <a:ext uri="{FF2B5EF4-FFF2-40B4-BE49-F238E27FC236}">
                    <a16:creationId xmlns:a16="http://schemas.microsoft.com/office/drawing/2014/main" id="{C5264608-7210-44E3-BB28-3BF703CB20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4" name="Rectangle 14">
                <a:extLst>
                  <a:ext uri="{FF2B5EF4-FFF2-40B4-BE49-F238E27FC236}">
                    <a16:creationId xmlns:a16="http://schemas.microsoft.com/office/drawing/2014/main" id="{E93FB8B2-00BF-4817-812A-588773EA0B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5" name="Rectangle 15">
                <a:extLst>
                  <a:ext uri="{FF2B5EF4-FFF2-40B4-BE49-F238E27FC236}">
                    <a16:creationId xmlns:a16="http://schemas.microsoft.com/office/drawing/2014/main" id="{89B71C23-45BE-426E-A991-7AFB98F622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 altLang="cs-CZ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136" name="Rectangle 16">
            <a:extLst>
              <a:ext uri="{FF2B5EF4-FFF2-40B4-BE49-F238E27FC236}">
                <a16:creationId xmlns:a16="http://schemas.microsoft.com/office/drawing/2014/main" id="{72BB3CA5-709A-4B17-A457-BA5D3CB2B72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137" name="Rectangle 17">
            <a:extLst>
              <a:ext uri="{FF2B5EF4-FFF2-40B4-BE49-F238E27FC236}">
                <a16:creationId xmlns:a16="http://schemas.microsoft.com/office/drawing/2014/main" id="{21E45B19-4E75-4E88-A755-F50C110A3B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138" name="Rectangle 18">
            <a:extLst>
              <a:ext uri="{FF2B5EF4-FFF2-40B4-BE49-F238E27FC236}">
                <a16:creationId xmlns:a16="http://schemas.microsoft.com/office/drawing/2014/main" id="{03D46A5C-1C0A-4B9A-8114-1D86BD6DA4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249980A-6116-4433-814B-690EA53C3058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5139" name="Rectangle 19">
            <a:extLst>
              <a:ext uri="{FF2B5EF4-FFF2-40B4-BE49-F238E27FC236}">
                <a16:creationId xmlns:a16="http://schemas.microsoft.com/office/drawing/2014/main" id="{3E1489DE-95FC-4731-BC23-4C2AAA99D6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  <p:sp>
        <p:nvSpPr>
          <p:cNvPr id="5140" name="Rectangle 20">
            <a:extLst>
              <a:ext uri="{FF2B5EF4-FFF2-40B4-BE49-F238E27FC236}">
                <a16:creationId xmlns:a16="http://schemas.microsoft.com/office/drawing/2014/main" id="{F201D70B-9B03-4BF3-9E9F-97C659707BD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cs-CZ" altLang="cs-CZ" noProof="0"/>
              <a:t>Kliknutím můžete upravit styl předlohy.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7194EB-965D-4E10-A07E-8F1B3919B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FAC917B-4C23-4407-B8E2-47CA3A38D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24E1242-F4C8-45EC-95C9-EB7ADDBC73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AA98317-072B-4450-9809-73E84565BD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846679-BDF6-4B81-9060-C6206826E854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Zástupný symbol pro datum 5">
            <a:extLst>
              <a:ext uri="{FF2B5EF4-FFF2-40B4-BE49-F238E27FC236}">
                <a16:creationId xmlns:a16="http://schemas.microsoft.com/office/drawing/2014/main" id="{2502DA66-33C3-43C4-8D1E-5238F51E168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29751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C9A6F58-45DA-4744-9F9B-48840F380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FDE6CCA-2818-4385-B577-406AAFFFA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4DC8503-9357-4B94-B860-39583CE603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3D60860-E4DA-422C-A5DC-D60D5EBD46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820756-59EA-4A45-8BC4-0015491E2D48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Zástupný symbol pro datum 5">
            <a:extLst>
              <a:ext uri="{FF2B5EF4-FFF2-40B4-BE49-F238E27FC236}">
                <a16:creationId xmlns:a16="http://schemas.microsoft.com/office/drawing/2014/main" id="{A56DC2ED-5C97-47E1-B439-EC3A4BC6A56A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3457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E30E61-78E4-4CC6-99D9-06EFA046E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8DF68E-0F75-40E4-967C-AE8D941EB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AEFEAA8-0A91-468A-8387-6243E6D38C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701F5BF-32B1-4C51-84D7-B80D08E5EF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AFD5FA-38DE-4653-836D-F19D39931403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Zástupný symbol pro datum 5">
            <a:extLst>
              <a:ext uri="{FF2B5EF4-FFF2-40B4-BE49-F238E27FC236}">
                <a16:creationId xmlns:a16="http://schemas.microsoft.com/office/drawing/2014/main" id="{96730D79-16E8-4D26-ABE5-BBC12BD0FD9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13319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3E0475-10F7-4D8A-B1A6-505B5D07E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BF09054-77D4-4120-A947-CDA5F59B2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DBB9412-F9B2-4F9C-BBD7-2F51EC9AAD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A42D6F4-6BF0-4674-A2B9-2357339F19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DBD9B7-8D83-46DC-B97C-0CB42048367E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Zástupný symbol pro datum 5">
            <a:extLst>
              <a:ext uri="{FF2B5EF4-FFF2-40B4-BE49-F238E27FC236}">
                <a16:creationId xmlns:a16="http://schemas.microsoft.com/office/drawing/2014/main" id="{793CBCE2-A6B4-49EE-8D32-D1836878E15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0392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124278-46AB-454C-92A9-782B2B6B9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67D563-DFBC-4C4A-99C5-FDF9141794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2206FD7-52D6-4566-B547-E6E29707A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78C227-CA53-411C-8308-1B42FFED50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3B6289-7F16-450A-AA0C-EC4EDD15D6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DC489D-37B4-41AB-9EF9-5266C3251A20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54AAE06-64F6-40DE-AC54-F915B6FA26D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91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0CF2D1-F58F-4C4B-B264-BC710C447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3518FA7-2B09-4C75-9749-BB46535F7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FD99DDF-612F-4287-99B3-58DA29EB6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D1F0FA39-784E-4D2F-90B7-8775F9B9F9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A8D1429-118E-4DA7-9A25-4E5AC8F27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zápatí 6">
            <a:extLst>
              <a:ext uri="{FF2B5EF4-FFF2-40B4-BE49-F238E27FC236}">
                <a16:creationId xmlns:a16="http://schemas.microsoft.com/office/drawing/2014/main" id="{F4FB0C5B-33A9-4FDE-9B0B-53E79B6F5C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92658CD9-2BF0-408D-B48C-31BD6D1A38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4B4730-5114-4B06-8C40-73C30F735024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9" name="Zástupný symbol pro datum 8">
            <a:extLst>
              <a:ext uri="{FF2B5EF4-FFF2-40B4-BE49-F238E27FC236}">
                <a16:creationId xmlns:a16="http://schemas.microsoft.com/office/drawing/2014/main" id="{B09524A7-5768-471C-9CD7-A88FBF531D7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1336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28E522-7809-41AA-9BEC-DD89246C5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E6066A8-F677-4339-B7AD-BABCA7DC2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391020C-1368-4C66-B2BC-F90DCBDFBE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06B39B-DC07-4344-805C-537D1F56D08D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F43B97-6EA0-42DD-85C5-E3E5E47F685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890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22024E8-74B9-4942-836F-0B75838820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38A450E-BF83-4E5A-B7F1-3661C4CBF2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A79D46-0969-4352-B208-C05287E2F720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0BDA05-C329-4891-B1D5-45072B0F403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28824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11F0EA-5C00-4208-8D47-75A9DAC46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79EF59B-E170-4E55-B8C5-D3CDAE753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EBFDD56-8E59-4B47-8B84-EB8C2B343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D57BFC-424B-45E1-AFD9-76253CA725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C727F0-15F3-4E29-8B6F-69B82DC16C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EC0D14-D09A-4AEC-9538-B968B2B03C3F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F9008EE-B319-497D-912D-DAF56E832FB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13302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9C25B6-C97D-4D1A-9FF4-DCA5A9EAF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5CFF155-A48C-489D-8C30-20B8849FF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D96BC70-B8DA-4791-B634-8A2C4F09C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B055C68-523C-4A08-9781-26ED7862F8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48C382-5C58-4CFF-A8EE-7366169DA9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0B8B81-F549-4CBA-8D88-01022969DB19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654A6B0-A637-4C91-938B-5F7B5A4C57A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5587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B6DFC01-8431-47D7-AA2D-D9C5B7F6F9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cs-CZ" altLang="cs-CZ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10CFBED-D05F-4DE3-A5B7-810E7E9F68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0C33C7DE-9C2A-48C3-B33F-AEF3CF69A1D2}" type="slidenum">
              <a:rPr lang="cs-CZ" altLang="cs-CZ"/>
              <a:pPr/>
              <a:t>‹#›</a:t>
            </a:fld>
            <a:endParaRPr lang="cs-CZ" altLang="cs-CZ"/>
          </a:p>
        </p:txBody>
      </p:sp>
      <p:grpSp>
        <p:nvGrpSpPr>
          <p:cNvPr id="4100" name="Group 4">
            <a:extLst>
              <a:ext uri="{FF2B5EF4-FFF2-40B4-BE49-F238E27FC236}">
                <a16:creationId xmlns:a16="http://schemas.microsoft.com/office/drawing/2014/main" id="{AD71BDBD-C2E0-4408-8307-161ED824330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01" name="Rectangle 5">
              <a:extLst>
                <a:ext uri="{FF2B5EF4-FFF2-40B4-BE49-F238E27FC236}">
                  <a16:creationId xmlns:a16="http://schemas.microsoft.com/office/drawing/2014/main" id="{3DCF3988-9102-47B2-8C08-D65DA7E51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cs-CZ" altLang="cs-CZ" sz="2400">
                <a:latin typeface="Times New Roman" panose="02020603050405020304" pitchFamily="18" charset="0"/>
              </a:endParaRPr>
            </a:p>
          </p:txBody>
        </p:sp>
        <p:sp>
          <p:nvSpPr>
            <p:cNvPr id="4102" name="Rectangle 6">
              <a:extLst>
                <a:ext uri="{FF2B5EF4-FFF2-40B4-BE49-F238E27FC236}">
                  <a16:creationId xmlns:a16="http://schemas.microsoft.com/office/drawing/2014/main" id="{199581F6-9B3A-4D68-9265-7F174C525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altLang="cs-CZ" sz="2400">
                <a:latin typeface="Times New Roman" panose="02020603050405020304" pitchFamily="18" charset="0"/>
              </a:endParaRPr>
            </a:p>
          </p:txBody>
        </p:sp>
        <p:sp>
          <p:nvSpPr>
            <p:cNvPr id="4103" name="Rectangle 7">
              <a:extLst>
                <a:ext uri="{FF2B5EF4-FFF2-40B4-BE49-F238E27FC236}">
                  <a16:creationId xmlns:a16="http://schemas.microsoft.com/office/drawing/2014/main" id="{BCDD375A-87C1-4953-8BDA-9AACE74893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altLang="cs-CZ">
                <a:solidFill>
                  <a:schemeClr val="hlink"/>
                </a:solidFill>
              </a:endParaRPr>
            </a:p>
          </p:txBody>
        </p:sp>
        <p:sp>
          <p:nvSpPr>
            <p:cNvPr id="4104" name="Rectangle 8">
              <a:extLst>
                <a:ext uri="{FF2B5EF4-FFF2-40B4-BE49-F238E27FC236}">
                  <a16:creationId xmlns:a16="http://schemas.microsoft.com/office/drawing/2014/main" id="{3DB1BD36-BDD4-4376-AFDD-76F71C285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altLang="cs-CZ">
                <a:solidFill>
                  <a:schemeClr val="hlink"/>
                </a:solidFill>
              </a:endParaRPr>
            </a:p>
          </p:txBody>
        </p:sp>
        <p:sp>
          <p:nvSpPr>
            <p:cNvPr id="4105" name="Rectangle 9">
              <a:extLst>
                <a:ext uri="{FF2B5EF4-FFF2-40B4-BE49-F238E27FC236}">
                  <a16:creationId xmlns:a16="http://schemas.microsoft.com/office/drawing/2014/main" id="{EC746E24-6200-4B69-B234-8D534DE81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altLang="cs-CZ">
                <a:solidFill>
                  <a:schemeClr val="accent2"/>
                </a:solidFill>
              </a:endParaRPr>
            </a:p>
          </p:txBody>
        </p:sp>
        <p:sp>
          <p:nvSpPr>
            <p:cNvPr id="4106" name="Rectangle 10">
              <a:extLst>
                <a:ext uri="{FF2B5EF4-FFF2-40B4-BE49-F238E27FC236}">
                  <a16:creationId xmlns:a16="http://schemas.microsoft.com/office/drawing/2014/main" id="{BB6C39AA-AF61-410E-AF22-171A616A3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altLang="cs-CZ">
                <a:solidFill>
                  <a:schemeClr val="hlink"/>
                </a:solidFill>
              </a:endParaRPr>
            </a:p>
          </p:txBody>
        </p:sp>
        <p:sp>
          <p:nvSpPr>
            <p:cNvPr id="4107" name="Rectangle 11">
              <a:extLst>
                <a:ext uri="{FF2B5EF4-FFF2-40B4-BE49-F238E27FC236}">
                  <a16:creationId xmlns:a16="http://schemas.microsoft.com/office/drawing/2014/main" id="{E96F752F-2645-4D65-9006-CA83CBD38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altLang="cs-CZ" sz="2400">
                <a:latin typeface="Times New Roman" panose="02020603050405020304" pitchFamily="18" charset="0"/>
              </a:endParaRPr>
            </a:p>
          </p:txBody>
        </p:sp>
        <p:sp>
          <p:nvSpPr>
            <p:cNvPr id="4108" name="Rectangle 12">
              <a:extLst>
                <a:ext uri="{FF2B5EF4-FFF2-40B4-BE49-F238E27FC236}">
                  <a16:creationId xmlns:a16="http://schemas.microsoft.com/office/drawing/2014/main" id="{B122AD39-2A89-48EE-9DD6-9F3775610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altLang="cs-CZ">
                <a:solidFill>
                  <a:schemeClr val="accent2"/>
                </a:solidFill>
              </a:endParaRPr>
            </a:p>
          </p:txBody>
        </p:sp>
        <p:sp>
          <p:nvSpPr>
            <p:cNvPr id="4109" name="Rectangle 13">
              <a:extLst>
                <a:ext uri="{FF2B5EF4-FFF2-40B4-BE49-F238E27FC236}">
                  <a16:creationId xmlns:a16="http://schemas.microsoft.com/office/drawing/2014/main" id="{5580E603-9395-4B79-893B-C124AF276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 altLang="cs-CZ">
                <a:solidFill>
                  <a:schemeClr val="accent2"/>
                </a:solidFill>
              </a:endParaRPr>
            </a:p>
          </p:txBody>
        </p:sp>
      </p:grpSp>
      <p:sp>
        <p:nvSpPr>
          <p:cNvPr id="4110" name="Rectangle 14">
            <a:extLst>
              <a:ext uri="{FF2B5EF4-FFF2-40B4-BE49-F238E27FC236}">
                <a16:creationId xmlns:a16="http://schemas.microsoft.com/office/drawing/2014/main" id="{D0E6BD8D-043A-43FC-BF8B-F6B8BF1213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4111" name="Rectangle 15">
            <a:extLst>
              <a:ext uri="{FF2B5EF4-FFF2-40B4-BE49-F238E27FC236}">
                <a16:creationId xmlns:a16="http://schemas.microsoft.com/office/drawing/2014/main" id="{1A996F07-56AA-4B04-A523-0A1F4D0CFE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0F69EE9A-93D7-41FA-9CB8-DA6B26FDCE1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FF6D1D-63BD-4174-B78A-AD990AAC28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Další součástky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7DAF156-C060-4384-91DE-A6EE91A516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85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533E07-1B05-405E-9B27-75892259B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před zkratem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147BCE-9586-425D-82B0-0AB1CD8E7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199"/>
            <a:ext cx="8229600" cy="4075043"/>
          </a:xfrm>
        </p:spPr>
        <p:txBody>
          <a:bodyPr/>
          <a:lstStyle/>
          <a:p>
            <a:r>
              <a:rPr lang="cs-CZ" dirty="0"/>
              <a:t>pojistka – drátek, který se přepálí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jistič – při velkém proudu rozpojí obvod</a:t>
            </a:r>
          </a:p>
        </p:txBody>
      </p:sp>
      <p:pic>
        <p:nvPicPr>
          <p:cNvPr id="4" name="Picture 2" descr="VÃ½sledek obrÃ¡zku pro pojistka znaÄka">
            <a:extLst>
              <a:ext uri="{FF2B5EF4-FFF2-40B4-BE49-F238E27FC236}">
                <a16:creationId xmlns:a16="http://schemas.microsoft.com/office/drawing/2014/main" id="{C408F3D2-544F-4620-8B64-082946D42E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8" t="25043" r="11788" b="29366"/>
          <a:stretch/>
        </p:blipFill>
        <p:spPr bwMode="auto">
          <a:xfrm>
            <a:off x="3670852" y="2557669"/>
            <a:ext cx="2979682" cy="107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Ã½sledek obrÃ¡zku pro jistiÄ znaÄka">
            <a:extLst>
              <a:ext uri="{FF2B5EF4-FFF2-40B4-BE49-F238E27FC236}">
                <a16:creationId xmlns:a16="http://schemas.microsoft.com/office/drawing/2014/main" id="{3BFCE247-7E7C-4C84-80AE-E90AF83E5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256" y="4287152"/>
            <a:ext cx="3433141" cy="1966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409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533E07-1B05-405E-9B27-75892259B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Ochrana před zkratem - nevýhody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147BCE-9586-425D-82B0-0AB1CD8E7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199"/>
            <a:ext cx="8229600" cy="4075043"/>
          </a:xfrm>
        </p:spPr>
        <p:txBody>
          <a:bodyPr/>
          <a:lstStyle/>
          <a:p>
            <a:r>
              <a:rPr lang="cs-CZ" dirty="0"/>
              <a:t>pojistka – nutno vyměnit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jistič – drahý, velký, pomalý</a:t>
            </a:r>
          </a:p>
        </p:txBody>
      </p:sp>
      <p:pic>
        <p:nvPicPr>
          <p:cNvPr id="4" name="Picture 2" descr="VÃ½sledek obrÃ¡zku pro pojistka znaÄka">
            <a:extLst>
              <a:ext uri="{FF2B5EF4-FFF2-40B4-BE49-F238E27FC236}">
                <a16:creationId xmlns:a16="http://schemas.microsoft.com/office/drawing/2014/main" id="{C408F3D2-544F-4620-8B64-082946D42E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8" t="25043" r="11788" b="29366"/>
          <a:stretch/>
        </p:blipFill>
        <p:spPr bwMode="auto">
          <a:xfrm>
            <a:off x="3670852" y="2557669"/>
            <a:ext cx="2979682" cy="107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Ã½sledek obrÃ¡zku pro jistiÄ znaÄka">
            <a:extLst>
              <a:ext uri="{FF2B5EF4-FFF2-40B4-BE49-F238E27FC236}">
                <a16:creationId xmlns:a16="http://schemas.microsoft.com/office/drawing/2014/main" id="{3BFCE247-7E7C-4C84-80AE-E90AF83E5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256" y="4287152"/>
            <a:ext cx="3433141" cy="1966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414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VÃ½sledek obrÃ¡zku pro reostat znaÄka">
            <a:extLst>
              <a:ext uri="{FF2B5EF4-FFF2-40B4-BE49-F238E27FC236}">
                <a16:creationId xmlns:a16="http://schemas.microsoft.com/office/drawing/2014/main" id="{7AC0CA3B-08AF-48EE-BEF0-6BF3C2F83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203" y="2796208"/>
            <a:ext cx="3991651" cy="1537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9533E07-1B05-405E-9B27-75892259B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Proměnlivý odpor - potenciometr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9147BCE-9586-425D-82B0-0AB1CD8E7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/>
          <a:lstStyle/>
          <a:p>
            <a:r>
              <a:rPr lang="cs-CZ" dirty="0"/>
              <a:t>regulace proudu nebo napětí na spotřebiči (podle způsobu zapojení)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reostat – pro regulaci velkých proudů</a:t>
            </a:r>
          </a:p>
          <a:p>
            <a:r>
              <a:rPr lang="cs-CZ" dirty="0"/>
              <a:t>nehospodárné, u velkých proudů (tramvaj, stmívače osvětlení, apod.) se používají jiné součástky (polovodiče)</a:t>
            </a:r>
          </a:p>
        </p:txBody>
      </p:sp>
    </p:spTree>
    <p:extLst>
      <p:ext uri="{BB962C8B-B14F-4D97-AF65-F5344CB8AC3E}">
        <p14:creationId xmlns:p14="http://schemas.microsoft.com/office/powerpoint/2010/main" val="350408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B20CB7-A048-46DD-95F7-11986AA43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Regulace proudu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4D9703-1ED9-4393-A3D7-19672D945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1371600"/>
          </a:xfrm>
        </p:spPr>
        <p:txBody>
          <a:bodyPr/>
          <a:lstStyle/>
          <a:p>
            <a:r>
              <a:rPr lang="cs-CZ" dirty="0"/>
              <a:t>zapojen jeden konec potenciometru + jezdec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6908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41C025-0C21-4FE5-A0CE-72A8C5D5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Dělič napětí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367F893-8EDB-4728-A46A-AB3F58EB4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19600"/>
          </a:xfrm>
        </p:spPr>
        <p:txBody>
          <a:bodyPr/>
          <a:lstStyle/>
          <a:p>
            <a:r>
              <a:rPr lang="cs-CZ" dirty="0"/>
              <a:t>zapojeny oba konce potenciometru + jezdec</a:t>
            </a:r>
          </a:p>
          <a:p>
            <a:r>
              <a:rPr lang="cs-CZ" dirty="0"/>
              <a:t>odpor se „rozpůlí“, část je sériově, část paralelně ke spotřebiči</a:t>
            </a:r>
          </a:p>
          <a:p>
            <a:r>
              <a:rPr lang="cs-CZ" dirty="0"/>
              <a:t>na poměru těchto částí závisí napětí na spotřebiči </a:t>
            </a:r>
          </a:p>
          <a:p>
            <a:pPr marL="0" indent="0">
              <a:buNone/>
            </a:pPr>
            <a:r>
              <a:rPr lang="cs-CZ" dirty="0"/>
              <a:t>=&gt; stejné jako na paralelně zapojené části – čím je menší, tím menší napětí</a:t>
            </a:r>
          </a:p>
        </p:txBody>
      </p:sp>
    </p:spTree>
    <p:extLst>
      <p:ext uri="{BB962C8B-B14F-4D97-AF65-F5344CB8AC3E}">
        <p14:creationId xmlns:p14="http://schemas.microsoft.com/office/powerpoint/2010/main" val="81533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V obvodu je zdroj 10 V a rezistor 200 </a:t>
            </a:r>
            <a:r>
              <a:rPr lang="el-GR" sz="3600" dirty="0" smtClean="0">
                <a:latin typeface="Calibri" panose="020F0502020204030204" pitchFamily="34" charset="0"/>
              </a:rPr>
              <a:t>Ω</a:t>
            </a:r>
            <a:r>
              <a:rPr lang="cs-CZ" sz="3600" dirty="0" smtClean="0">
                <a:latin typeface="Calibri" panose="020F0502020204030204" pitchFamily="34" charset="0"/>
              </a:rPr>
              <a:t>. </a:t>
            </a:r>
            <a:endParaRPr lang="cs-CZ" sz="3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anose="020F0502020204030204" pitchFamily="34" charset="0"/>
              </a:rPr>
              <a:t>Přidáme potenciometr jako regulátor proudu – nakreslete.</a:t>
            </a:r>
          </a:p>
          <a:p>
            <a:r>
              <a:rPr lang="cs-CZ" dirty="0" smtClean="0">
                <a:latin typeface="Calibri" panose="020F0502020204030204" pitchFamily="34" charset="0"/>
              </a:rPr>
              <a:t>Jaký musí potenciometr být, </a:t>
            </a:r>
            <a:r>
              <a:rPr lang="cs-CZ" dirty="0">
                <a:latin typeface="Calibri" panose="020F0502020204030204" pitchFamily="34" charset="0"/>
              </a:rPr>
              <a:t>aby se dal proud snížit až na 10 mA? </a:t>
            </a:r>
            <a:endParaRPr lang="cs-CZ" dirty="0" smtClean="0">
              <a:latin typeface="Calibri" panose="020F0502020204030204" pitchFamily="34" charset="0"/>
            </a:endParaRPr>
          </a:p>
          <a:p>
            <a:r>
              <a:rPr lang="cs-CZ" dirty="0" smtClean="0">
                <a:latin typeface="Calibri" panose="020F0502020204030204" pitchFamily="34" charset="0"/>
              </a:rPr>
              <a:t>Jaký </a:t>
            </a:r>
            <a:r>
              <a:rPr lang="cs-CZ" dirty="0">
                <a:latin typeface="Calibri" panose="020F0502020204030204" pitchFamily="34" charset="0"/>
              </a:rPr>
              <a:t>proud bude protékat, když jezdec bude </a:t>
            </a:r>
            <a:r>
              <a:rPr lang="cs-CZ" dirty="0" smtClean="0">
                <a:latin typeface="Calibri" panose="020F0502020204030204" pitchFamily="34" charset="0"/>
              </a:rPr>
              <a:t/>
            </a:r>
            <a:br>
              <a:rPr lang="cs-CZ" dirty="0" smtClean="0">
                <a:latin typeface="Calibri" panose="020F0502020204030204" pitchFamily="34" charset="0"/>
              </a:rPr>
            </a:br>
            <a:r>
              <a:rPr lang="cs-CZ" dirty="0" smtClean="0">
                <a:latin typeface="Calibri" panose="020F0502020204030204" pitchFamily="34" charset="0"/>
              </a:rPr>
              <a:t>v </a:t>
            </a:r>
            <a:r>
              <a:rPr lang="cs-CZ" dirty="0">
                <a:latin typeface="Calibri" panose="020F0502020204030204" pitchFamily="34" charset="0"/>
              </a:rPr>
              <a:t>polovině potenciometru?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8479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457199"/>
            <a:ext cx="8363527" cy="5167745"/>
          </a:xfrm>
        </p:spPr>
        <p:txBody>
          <a:bodyPr/>
          <a:lstStyle/>
          <a:p>
            <a:r>
              <a:rPr lang="cs-CZ" sz="2800" dirty="0" smtClean="0"/>
              <a:t>Žárovka 6,3 V / 0,3 A přestává svítit při napětí 0,6 V. Prochází jí přitom ještě proud 80 mA. </a:t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>Nakreslete zapojení s potenciometrem tak, aby bylo možné regulovat proud procházející žárovkou od 80 mA do 0,3 A. Určete potřebný odpor potenciometru.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72875455"/>
      </p:ext>
    </p:extLst>
  </p:cSld>
  <p:clrMapOvr>
    <a:masterClrMapping/>
  </p:clrMapOvr>
</p:sld>
</file>

<file path=ppt/theme/theme1.xml><?xml version="1.0" encoding="utf-8"?>
<a:theme xmlns:a="http://schemas.openxmlformats.org/drawingml/2006/main" name="Modra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dra" id="{E1F8657E-8B11-4FAD-B4D7-16A05139E09D}" vid="{93E65AAE-A8B7-4B54-B8D5-011BA5AC641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Modra</Template>
  <TotalTime>656</TotalTime>
  <Words>191</Words>
  <Application>Microsoft Office PowerPoint</Application>
  <PresentationFormat>Předvádění na obrazovce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Times New Roman</vt:lpstr>
      <vt:lpstr>Wingdings</vt:lpstr>
      <vt:lpstr>Modra</vt:lpstr>
      <vt:lpstr>Další součástky</vt:lpstr>
      <vt:lpstr>Ochrana před zkratem</vt:lpstr>
      <vt:lpstr>Ochrana před zkratem - nevýhody</vt:lpstr>
      <vt:lpstr>Proměnlivý odpor - potenciometr</vt:lpstr>
      <vt:lpstr>Regulace proudu</vt:lpstr>
      <vt:lpstr>Dělič napětí</vt:lpstr>
      <vt:lpstr>V obvodu je zdroj 10 V a rezistor 200 Ω. </vt:lpstr>
      <vt:lpstr>Žárovka 6,3 V / 0,3 A přestává svítit při napětí 0,6 V. Prochází jí přitom ještě proud 80 mA.   Nakreslete zapojení s potenciometrem tak, aby bylo možné regulovat proud procházející žárovkou od 80 mA do 0,3 A. Určete potřebný odpor potenciometru.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LB</dc:creator>
  <cp:lastModifiedBy>Lucie Bohata</cp:lastModifiedBy>
  <cp:revision>26</cp:revision>
  <dcterms:created xsi:type="dcterms:W3CDTF">2019-04-10T20:11:20Z</dcterms:created>
  <dcterms:modified xsi:type="dcterms:W3CDTF">2019-05-03T07:09:29Z</dcterms:modified>
</cp:coreProperties>
</file>